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6" r:id="rId3"/>
    <p:sldId id="257" r:id="rId4"/>
    <p:sldId id="280" r:id="rId5"/>
    <p:sldId id="281" r:id="rId6"/>
    <p:sldId id="258" r:id="rId7"/>
    <p:sldId id="259" r:id="rId8"/>
    <p:sldId id="260" r:id="rId9"/>
    <p:sldId id="261" r:id="rId10"/>
    <p:sldId id="262" r:id="rId11"/>
    <p:sldId id="265" r:id="rId12"/>
    <p:sldId id="266" r:id="rId13"/>
    <p:sldId id="267" r:id="rId14"/>
    <p:sldId id="268" r:id="rId15"/>
    <p:sldId id="284" r:id="rId16"/>
    <p:sldId id="287" r:id="rId17"/>
    <p:sldId id="282" r:id="rId18"/>
    <p:sldId id="276" r:id="rId19"/>
    <p:sldId id="277" r:id="rId20"/>
    <p:sldId id="269" r:id="rId21"/>
    <p:sldId id="270" r:id="rId22"/>
    <p:sldId id="272" r:id="rId23"/>
    <p:sldId id="273" r:id="rId24"/>
    <p:sldId id="274" r:id="rId25"/>
    <p:sldId id="285" r:id="rId26"/>
    <p:sldId id="283" r:id="rId27"/>
    <p:sldId id="278"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87" d="100"/>
          <a:sy n="87" d="100"/>
        </p:scale>
        <p:origin x="-14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1445617-9E69-483D-8E01-F2795F9DFD41}" type="datetimeFigureOut">
              <a:rPr lang="en-US" smtClean="0"/>
              <a:t>9/3/2015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CC4DDB2-62C6-4CC0-BC89-1087CB4E1CA4}" type="slidenum">
              <a:rPr lang="en-US" smtClean="0"/>
              <a:t>‹#›</a:t>
            </a:fld>
            <a:endParaRPr lang="en-US"/>
          </a:p>
        </p:txBody>
      </p:sp>
    </p:spTree>
    <p:extLst>
      <p:ext uri="{BB962C8B-B14F-4D97-AF65-F5344CB8AC3E}">
        <p14:creationId xmlns:p14="http://schemas.microsoft.com/office/powerpoint/2010/main" val="105270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ADA9EBF2-A34C-4997-BA9E-A15B11D13706}" type="datetimeFigureOut">
              <a:rPr lang="en-US" smtClean="0"/>
              <a:t>9/3/2015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34060F84-AB01-4ABC-9C3C-8724F23BB8F0}" type="slidenum">
              <a:rPr lang="en-US" smtClean="0"/>
              <a:t>‹#›</a:t>
            </a:fld>
            <a:endParaRPr lang="en-US"/>
          </a:p>
        </p:txBody>
      </p:sp>
    </p:spTree>
    <p:extLst>
      <p:ext uri="{BB962C8B-B14F-4D97-AF65-F5344CB8AC3E}">
        <p14:creationId xmlns:p14="http://schemas.microsoft.com/office/powerpoint/2010/main" val="243061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a:t>
            </a:fld>
            <a:endParaRPr lang="en-US"/>
          </a:p>
        </p:txBody>
      </p:sp>
    </p:spTree>
    <p:extLst>
      <p:ext uri="{BB962C8B-B14F-4D97-AF65-F5344CB8AC3E}">
        <p14:creationId xmlns:p14="http://schemas.microsoft.com/office/powerpoint/2010/main" val="252284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10</a:t>
            </a:fld>
            <a:endParaRPr lang="en-US"/>
          </a:p>
        </p:txBody>
      </p:sp>
    </p:spTree>
    <p:extLst>
      <p:ext uri="{BB962C8B-B14F-4D97-AF65-F5344CB8AC3E}">
        <p14:creationId xmlns:p14="http://schemas.microsoft.com/office/powerpoint/2010/main" val="221266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11</a:t>
            </a:fld>
            <a:endParaRPr lang="en-US"/>
          </a:p>
        </p:txBody>
      </p:sp>
    </p:spTree>
    <p:extLst>
      <p:ext uri="{BB962C8B-B14F-4D97-AF65-F5344CB8AC3E}">
        <p14:creationId xmlns:p14="http://schemas.microsoft.com/office/powerpoint/2010/main" val="307958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12</a:t>
            </a:fld>
            <a:endParaRPr lang="en-US"/>
          </a:p>
        </p:txBody>
      </p:sp>
    </p:spTree>
    <p:extLst>
      <p:ext uri="{BB962C8B-B14F-4D97-AF65-F5344CB8AC3E}">
        <p14:creationId xmlns:p14="http://schemas.microsoft.com/office/powerpoint/2010/main" val="242553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13</a:t>
            </a:fld>
            <a:endParaRPr lang="en-US"/>
          </a:p>
        </p:txBody>
      </p:sp>
    </p:spTree>
    <p:extLst>
      <p:ext uri="{BB962C8B-B14F-4D97-AF65-F5344CB8AC3E}">
        <p14:creationId xmlns:p14="http://schemas.microsoft.com/office/powerpoint/2010/main" val="296725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14</a:t>
            </a:fld>
            <a:endParaRPr lang="en-US"/>
          </a:p>
        </p:txBody>
      </p:sp>
    </p:spTree>
    <p:extLst>
      <p:ext uri="{BB962C8B-B14F-4D97-AF65-F5344CB8AC3E}">
        <p14:creationId xmlns:p14="http://schemas.microsoft.com/office/powerpoint/2010/main" val="428403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15</a:t>
            </a:fld>
            <a:endParaRPr lang="en-US"/>
          </a:p>
        </p:txBody>
      </p:sp>
    </p:spTree>
    <p:extLst>
      <p:ext uri="{BB962C8B-B14F-4D97-AF65-F5344CB8AC3E}">
        <p14:creationId xmlns:p14="http://schemas.microsoft.com/office/powerpoint/2010/main" val="260195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16</a:t>
            </a:fld>
            <a:endParaRPr lang="en-US"/>
          </a:p>
        </p:txBody>
      </p:sp>
    </p:spTree>
    <p:extLst>
      <p:ext uri="{BB962C8B-B14F-4D97-AF65-F5344CB8AC3E}">
        <p14:creationId xmlns:p14="http://schemas.microsoft.com/office/powerpoint/2010/main" val="317683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17</a:t>
            </a:fld>
            <a:endParaRPr lang="en-US"/>
          </a:p>
        </p:txBody>
      </p:sp>
    </p:spTree>
    <p:extLst>
      <p:ext uri="{BB962C8B-B14F-4D97-AF65-F5344CB8AC3E}">
        <p14:creationId xmlns:p14="http://schemas.microsoft.com/office/powerpoint/2010/main" val="4180974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18</a:t>
            </a:fld>
            <a:endParaRPr lang="en-US"/>
          </a:p>
        </p:txBody>
      </p:sp>
    </p:spTree>
    <p:extLst>
      <p:ext uri="{BB962C8B-B14F-4D97-AF65-F5344CB8AC3E}">
        <p14:creationId xmlns:p14="http://schemas.microsoft.com/office/powerpoint/2010/main" val="238592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19</a:t>
            </a:fld>
            <a:endParaRPr lang="en-US"/>
          </a:p>
        </p:txBody>
      </p:sp>
    </p:spTree>
    <p:extLst>
      <p:ext uri="{BB962C8B-B14F-4D97-AF65-F5344CB8AC3E}">
        <p14:creationId xmlns:p14="http://schemas.microsoft.com/office/powerpoint/2010/main" val="153760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2</a:t>
            </a:fld>
            <a:endParaRPr lang="en-US"/>
          </a:p>
        </p:txBody>
      </p:sp>
    </p:spTree>
    <p:extLst>
      <p:ext uri="{BB962C8B-B14F-4D97-AF65-F5344CB8AC3E}">
        <p14:creationId xmlns:p14="http://schemas.microsoft.com/office/powerpoint/2010/main" val="1557982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20</a:t>
            </a:fld>
            <a:endParaRPr lang="en-US"/>
          </a:p>
        </p:txBody>
      </p:sp>
    </p:spTree>
    <p:extLst>
      <p:ext uri="{BB962C8B-B14F-4D97-AF65-F5344CB8AC3E}">
        <p14:creationId xmlns:p14="http://schemas.microsoft.com/office/powerpoint/2010/main" val="137516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21</a:t>
            </a:fld>
            <a:endParaRPr lang="en-US"/>
          </a:p>
        </p:txBody>
      </p:sp>
    </p:spTree>
    <p:extLst>
      <p:ext uri="{BB962C8B-B14F-4D97-AF65-F5344CB8AC3E}">
        <p14:creationId xmlns:p14="http://schemas.microsoft.com/office/powerpoint/2010/main" val="1407526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22</a:t>
            </a:fld>
            <a:endParaRPr lang="en-US"/>
          </a:p>
        </p:txBody>
      </p:sp>
    </p:spTree>
    <p:extLst>
      <p:ext uri="{BB962C8B-B14F-4D97-AF65-F5344CB8AC3E}">
        <p14:creationId xmlns:p14="http://schemas.microsoft.com/office/powerpoint/2010/main" val="1588625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23</a:t>
            </a:fld>
            <a:endParaRPr lang="en-US"/>
          </a:p>
        </p:txBody>
      </p:sp>
    </p:spTree>
    <p:extLst>
      <p:ext uri="{BB962C8B-B14F-4D97-AF65-F5344CB8AC3E}">
        <p14:creationId xmlns:p14="http://schemas.microsoft.com/office/powerpoint/2010/main" val="1845147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24</a:t>
            </a:fld>
            <a:endParaRPr lang="en-US"/>
          </a:p>
        </p:txBody>
      </p:sp>
    </p:spTree>
    <p:extLst>
      <p:ext uri="{BB962C8B-B14F-4D97-AF65-F5344CB8AC3E}">
        <p14:creationId xmlns:p14="http://schemas.microsoft.com/office/powerpoint/2010/main" val="318275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25</a:t>
            </a:fld>
            <a:endParaRPr lang="en-US"/>
          </a:p>
        </p:txBody>
      </p:sp>
    </p:spTree>
    <p:extLst>
      <p:ext uri="{BB962C8B-B14F-4D97-AF65-F5344CB8AC3E}">
        <p14:creationId xmlns:p14="http://schemas.microsoft.com/office/powerpoint/2010/main" val="1456466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26</a:t>
            </a:fld>
            <a:endParaRPr lang="en-US"/>
          </a:p>
        </p:txBody>
      </p:sp>
    </p:spTree>
    <p:extLst>
      <p:ext uri="{BB962C8B-B14F-4D97-AF65-F5344CB8AC3E}">
        <p14:creationId xmlns:p14="http://schemas.microsoft.com/office/powerpoint/2010/main" val="3766962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27</a:t>
            </a:fld>
            <a:endParaRPr lang="en-US"/>
          </a:p>
        </p:txBody>
      </p:sp>
    </p:spTree>
    <p:extLst>
      <p:ext uri="{BB962C8B-B14F-4D97-AF65-F5344CB8AC3E}">
        <p14:creationId xmlns:p14="http://schemas.microsoft.com/office/powerpoint/2010/main" val="419074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3</a:t>
            </a:fld>
            <a:endParaRPr lang="en-US"/>
          </a:p>
        </p:txBody>
      </p:sp>
    </p:spTree>
    <p:extLst>
      <p:ext uri="{BB962C8B-B14F-4D97-AF65-F5344CB8AC3E}">
        <p14:creationId xmlns:p14="http://schemas.microsoft.com/office/powerpoint/2010/main" val="316682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4</a:t>
            </a:fld>
            <a:endParaRPr lang="en-US"/>
          </a:p>
        </p:txBody>
      </p:sp>
    </p:spTree>
    <p:extLst>
      <p:ext uri="{BB962C8B-B14F-4D97-AF65-F5344CB8AC3E}">
        <p14:creationId xmlns:p14="http://schemas.microsoft.com/office/powerpoint/2010/main" val="14184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5</a:t>
            </a:fld>
            <a:endParaRPr lang="en-US"/>
          </a:p>
        </p:txBody>
      </p:sp>
    </p:spTree>
    <p:extLst>
      <p:ext uri="{BB962C8B-B14F-4D97-AF65-F5344CB8AC3E}">
        <p14:creationId xmlns:p14="http://schemas.microsoft.com/office/powerpoint/2010/main" val="34604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6</a:t>
            </a:fld>
            <a:endParaRPr lang="en-US"/>
          </a:p>
        </p:txBody>
      </p:sp>
    </p:spTree>
    <p:extLst>
      <p:ext uri="{BB962C8B-B14F-4D97-AF65-F5344CB8AC3E}">
        <p14:creationId xmlns:p14="http://schemas.microsoft.com/office/powerpoint/2010/main" val="117501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7</a:t>
            </a:fld>
            <a:endParaRPr lang="en-US"/>
          </a:p>
        </p:txBody>
      </p:sp>
    </p:spTree>
    <p:extLst>
      <p:ext uri="{BB962C8B-B14F-4D97-AF65-F5344CB8AC3E}">
        <p14:creationId xmlns:p14="http://schemas.microsoft.com/office/powerpoint/2010/main" val="39335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8</a:t>
            </a:fld>
            <a:endParaRPr lang="en-US"/>
          </a:p>
        </p:txBody>
      </p:sp>
    </p:spTree>
    <p:extLst>
      <p:ext uri="{BB962C8B-B14F-4D97-AF65-F5344CB8AC3E}">
        <p14:creationId xmlns:p14="http://schemas.microsoft.com/office/powerpoint/2010/main" val="45527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60F84-AB01-4ABC-9C3C-8724F23BB8F0}" type="slidenum">
              <a:rPr lang="en-US" smtClean="0"/>
              <a:t>9</a:t>
            </a:fld>
            <a:endParaRPr lang="en-US"/>
          </a:p>
        </p:txBody>
      </p:sp>
    </p:spTree>
    <p:extLst>
      <p:ext uri="{BB962C8B-B14F-4D97-AF65-F5344CB8AC3E}">
        <p14:creationId xmlns:p14="http://schemas.microsoft.com/office/powerpoint/2010/main" val="404220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48C60-19AB-412E-878B-50CC3849E7A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123973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48C60-19AB-412E-878B-50CC3849E7A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363984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48C60-19AB-412E-878B-50CC3849E7A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317980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48C60-19AB-412E-878B-50CC3849E7A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399124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48C60-19AB-412E-878B-50CC3849E7A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272874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48C60-19AB-412E-878B-50CC3849E7A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363637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48C60-19AB-412E-878B-50CC3849E7A7}"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85779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48C60-19AB-412E-878B-50CC3849E7A7}"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184421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48C60-19AB-412E-878B-50CC3849E7A7}"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97309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48C60-19AB-412E-878B-50CC3849E7A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23462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48C60-19AB-412E-878B-50CC3849E7A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40982-0DB9-4339-98B9-C023150302BC}" type="slidenum">
              <a:rPr lang="en-US" smtClean="0"/>
              <a:t>‹#›</a:t>
            </a:fld>
            <a:endParaRPr lang="en-US"/>
          </a:p>
        </p:txBody>
      </p:sp>
    </p:spTree>
    <p:extLst>
      <p:ext uri="{BB962C8B-B14F-4D97-AF65-F5344CB8AC3E}">
        <p14:creationId xmlns:p14="http://schemas.microsoft.com/office/powerpoint/2010/main" val="315716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48C60-19AB-412E-878B-50CC3849E7A7}"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40982-0DB9-4339-98B9-C023150302BC}" type="slidenum">
              <a:rPr lang="en-US" smtClean="0"/>
              <a:t>‹#›</a:t>
            </a:fld>
            <a:endParaRPr lang="en-US"/>
          </a:p>
        </p:txBody>
      </p:sp>
    </p:spTree>
    <p:extLst>
      <p:ext uri="{BB962C8B-B14F-4D97-AF65-F5344CB8AC3E}">
        <p14:creationId xmlns:p14="http://schemas.microsoft.com/office/powerpoint/2010/main" val="410324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560" y="10886"/>
            <a:ext cx="7772400" cy="1470025"/>
          </a:xfrm>
        </p:spPr>
        <p:txBody>
          <a:bodyPr>
            <a:normAutofit/>
          </a:bodyPr>
          <a:lstStyle/>
          <a:p>
            <a:r>
              <a:rPr lang="en-US" sz="4800" b="1" dirty="0" smtClean="0">
                <a:solidFill>
                  <a:schemeClr val="tx2">
                    <a:lumMod val="60000"/>
                    <a:lumOff val="40000"/>
                  </a:schemeClr>
                </a:solidFill>
                <a:effectLst>
                  <a:outerShdw blurRad="38100" dist="38100" dir="2700000" algn="tl">
                    <a:srgbClr val="000000">
                      <a:alpha val="43137"/>
                    </a:srgbClr>
                  </a:outerShdw>
                </a:effectLst>
              </a:rPr>
              <a:t>Collections Management </a:t>
            </a:r>
            <a:endParaRPr lang="en-US" sz="4800" b="1" dirty="0">
              <a:solidFill>
                <a:schemeClr val="tx2">
                  <a:lumMod val="60000"/>
                  <a:lumOff val="4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181600" y="5334000"/>
            <a:ext cx="3581400" cy="1143000"/>
          </a:xfrm>
        </p:spPr>
        <p:txBody>
          <a:bodyPr>
            <a:normAutofit/>
          </a:bodyPr>
          <a:lstStyle/>
          <a:p>
            <a:pPr algn="r"/>
            <a:r>
              <a:rPr lang="en-US" sz="2000" b="1" dirty="0" smtClean="0">
                <a:solidFill>
                  <a:schemeClr val="tx2">
                    <a:lumMod val="60000"/>
                    <a:lumOff val="40000"/>
                  </a:schemeClr>
                </a:solidFill>
              </a:rPr>
              <a:t>Paula M. Andras</a:t>
            </a:r>
          </a:p>
          <a:p>
            <a:pPr algn="r"/>
            <a:r>
              <a:rPr lang="en-US" sz="1800" b="1" dirty="0" smtClean="0">
                <a:solidFill>
                  <a:schemeClr val="tx2">
                    <a:lumMod val="60000"/>
                    <a:lumOff val="40000"/>
                  </a:schemeClr>
                </a:solidFill>
              </a:rPr>
              <a:t>Registrar, Bureau of Cultural History</a:t>
            </a:r>
          </a:p>
          <a:p>
            <a:pPr algn="r"/>
            <a:r>
              <a:rPr lang="en-US" sz="1800" b="1" dirty="0" smtClean="0">
                <a:solidFill>
                  <a:schemeClr val="tx2">
                    <a:lumMod val="60000"/>
                    <a:lumOff val="40000"/>
                  </a:schemeClr>
                </a:solidFill>
              </a:rPr>
              <a:t>New Jersey State Museum</a:t>
            </a:r>
            <a:endParaRPr lang="en-US" sz="1800" b="1" dirty="0">
              <a:solidFill>
                <a:schemeClr val="tx2">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78" y="5257800"/>
            <a:ext cx="1799844" cy="14778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914" y="1219200"/>
            <a:ext cx="7010400" cy="3943350"/>
          </a:xfrm>
          <a:prstGeom prst="rect">
            <a:avLst/>
          </a:prstGeom>
        </p:spPr>
      </p:pic>
    </p:spTree>
    <p:extLst>
      <p:ext uri="{BB962C8B-B14F-4D97-AF65-F5344CB8AC3E}">
        <p14:creationId xmlns:p14="http://schemas.microsoft.com/office/powerpoint/2010/main" val="501837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077200" cy="1295400"/>
          </a:xfrm>
        </p:spPr>
        <p:txBody>
          <a:bodyPr>
            <a:normAutofit/>
          </a:bodyPr>
          <a:lstStyle/>
          <a:p>
            <a:pPr marL="0" indent="0" algn="ctr">
              <a:buNone/>
            </a:pPr>
            <a:r>
              <a:rPr lang="en-US" sz="4400" b="1" dirty="0" smtClean="0">
                <a:solidFill>
                  <a:srgbClr val="0070C0"/>
                </a:solidFill>
                <a:effectLst>
                  <a:outerShdw blurRad="38100" dist="38100" dir="2700000" algn="tl">
                    <a:srgbClr val="000000">
                      <a:alpha val="43137"/>
                    </a:srgbClr>
                  </a:outerShdw>
                </a:effectLst>
              </a:rPr>
              <a:t>Accession Book</a:t>
            </a:r>
            <a:r>
              <a:rPr lang="en-US" sz="4400" b="1" dirty="0" smtClean="0">
                <a:solidFill>
                  <a:srgbClr val="0070C0"/>
                </a:solidFill>
              </a:rPr>
              <a:t> </a:t>
            </a:r>
          </a:p>
        </p:txBody>
      </p:sp>
      <p:pic>
        <p:nvPicPr>
          <p:cNvPr id="4098" name="Picture 2" descr="http://www.wildfirefundraising.com/wp-content/uploads/2014/08/Guest-Book2-e14078525019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240204" cy="39066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3202" y="5917287"/>
            <a:ext cx="6934200" cy="430887"/>
          </a:xfrm>
          <a:prstGeom prst="rect">
            <a:avLst/>
          </a:prstGeom>
          <a:noFill/>
        </p:spPr>
        <p:txBody>
          <a:bodyPr wrap="square" rtlCol="0">
            <a:spAutoFit/>
          </a:bodyPr>
          <a:lstStyle/>
          <a:p>
            <a:pPr algn="ctr"/>
            <a:r>
              <a:rPr lang="en-US" sz="2200" b="1" dirty="0">
                <a:solidFill>
                  <a:srgbClr val="0070C0"/>
                </a:solidFill>
              </a:rPr>
              <a:t>The most </a:t>
            </a:r>
            <a:r>
              <a:rPr lang="en-US" sz="2200" b="1" dirty="0" smtClean="0">
                <a:solidFill>
                  <a:srgbClr val="0070C0"/>
                </a:solidFill>
              </a:rPr>
              <a:t>significant book </a:t>
            </a:r>
            <a:r>
              <a:rPr lang="en-US" sz="2200" b="1" dirty="0">
                <a:solidFill>
                  <a:srgbClr val="0070C0"/>
                </a:solidFill>
              </a:rPr>
              <a:t>in collections management!</a:t>
            </a:r>
          </a:p>
        </p:txBody>
      </p:sp>
    </p:spTree>
    <p:extLst>
      <p:ext uri="{BB962C8B-B14F-4D97-AF65-F5344CB8AC3E}">
        <p14:creationId xmlns:p14="http://schemas.microsoft.com/office/powerpoint/2010/main" val="31482745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Accession Report</a:t>
            </a:r>
            <a:endParaRPr lang="en-US" b="1" dirty="0">
              <a:solidFill>
                <a:srgbClr val="0070C0"/>
              </a:solidFill>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47800"/>
            <a:ext cx="3348918"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15000" y="1752600"/>
            <a:ext cx="609600" cy="369332"/>
          </a:xfrm>
          <a:prstGeom prst="rect">
            <a:avLst/>
          </a:prstGeom>
          <a:noFill/>
        </p:spPr>
        <p:txBody>
          <a:bodyPr wrap="square" rtlCol="0">
            <a:spAutoFit/>
          </a:bodyPr>
          <a:lstStyle/>
          <a:p>
            <a:endParaRPr lang="en-US" dirty="0"/>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512887"/>
            <a:ext cx="3198381" cy="260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3266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Cataloging</a:t>
            </a:r>
            <a:endParaRPr lang="en-US" b="1" dirty="0">
              <a:solidFill>
                <a:srgbClr val="0070C0"/>
              </a:solidFill>
              <a:effectLst>
                <a:outerShdw blurRad="38100" dist="38100" dir="2700000" algn="tl">
                  <a:srgbClr val="000000">
                    <a:alpha val="43137"/>
                  </a:srgbClr>
                </a:outerShdw>
              </a:effectLst>
            </a:endParaRPr>
          </a:p>
        </p:txBody>
      </p:sp>
      <p:pic>
        <p:nvPicPr>
          <p:cNvPr id="819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468437"/>
            <a:ext cx="3566501"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0" y="1905000"/>
            <a:ext cx="685800" cy="369332"/>
          </a:xfrm>
          <a:prstGeom prst="rect">
            <a:avLst/>
          </a:prstGeom>
          <a:noFill/>
        </p:spPr>
        <p:txBody>
          <a:bodyPr wrap="square" rtlCol="0">
            <a:spAutoFit/>
          </a:bodyPr>
          <a:lstStyle/>
          <a:p>
            <a:endParaRPr lang="en-US" dirty="0"/>
          </a:p>
        </p:txBody>
      </p:sp>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0522" y="1295400"/>
            <a:ext cx="3967606" cy="469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989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Photography</a:t>
            </a:r>
            <a:endParaRPr lang="en-US" b="1" dirty="0">
              <a:solidFill>
                <a:srgbClr val="0070C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4356" y="3929308"/>
            <a:ext cx="2559844" cy="17065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437" y="1282700"/>
            <a:ext cx="2438400" cy="1625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5696" y="3886199"/>
            <a:ext cx="2624507" cy="174967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5329" y="1584246"/>
            <a:ext cx="2945108" cy="196340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57" y="1143000"/>
            <a:ext cx="2857500" cy="1905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6600" y="4329584"/>
            <a:ext cx="2441437" cy="1627624"/>
          </a:xfrm>
          <a:prstGeom prst="rect">
            <a:avLst/>
          </a:prstGeom>
        </p:spPr>
      </p:pic>
    </p:spTree>
    <p:extLst>
      <p:ext uri="{BB962C8B-B14F-4D97-AF65-F5344CB8AC3E}">
        <p14:creationId xmlns:p14="http://schemas.microsoft.com/office/powerpoint/2010/main" val="5360858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Numbering</a:t>
            </a:r>
            <a:endParaRPr lang="en-US" b="1" dirty="0">
              <a:solidFill>
                <a:srgbClr val="0070C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9395" y="1600200"/>
            <a:ext cx="7005209" cy="4525963"/>
          </a:xfrm>
        </p:spPr>
      </p:pic>
    </p:spTree>
    <p:extLst>
      <p:ext uri="{BB962C8B-B14F-4D97-AF65-F5344CB8AC3E}">
        <p14:creationId xmlns:p14="http://schemas.microsoft.com/office/powerpoint/2010/main" val="41552967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effectLst>
                  <a:outerShdw blurRad="38100" dist="38100" dir="2700000" algn="tl">
                    <a:srgbClr val="000000">
                      <a:alpha val="43137"/>
                    </a:srgbClr>
                  </a:outerShdw>
                </a:effectLst>
              </a:rPr>
              <a:t>Storage</a:t>
            </a:r>
            <a:endParaRPr lang="en-US" b="1"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r>
              <a:rPr lang="en-US" b="1" dirty="0" smtClean="0"/>
              <a:t>The Bureau </a:t>
            </a:r>
            <a:r>
              <a:rPr lang="en-US" b="1" dirty="0" smtClean="0"/>
              <a:t>of </a:t>
            </a:r>
            <a:r>
              <a:rPr lang="en-US" b="1" dirty="0" smtClean="0"/>
              <a:t>Cultural </a:t>
            </a:r>
            <a:r>
              <a:rPr lang="en-US" b="1" dirty="0" smtClean="0"/>
              <a:t>History </a:t>
            </a:r>
            <a:r>
              <a:rPr lang="en-US" b="1" dirty="0" smtClean="0"/>
              <a:t>has around 15,000 objects in its collection, with </a:t>
            </a:r>
            <a:r>
              <a:rPr lang="en-US" b="1" dirty="0"/>
              <a:t>about 10% </a:t>
            </a:r>
            <a:r>
              <a:rPr lang="en-US" b="1" dirty="0" smtClean="0"/>
              <a:t>on </a:t>
            </a:r>
            <a:r>
              <a:rPr lang="en-US" b="1" dirty="0"/>
              <a:t>exhibit</a:t>
            </a:r>
            <a:r>
              <a:rPr lang="en-US" b="1" dirty="0" smtClean="0"/>
              <a:t>.</a:t>
            </a:r>
            <a:r>
              <a:rPr lang="en-US" b="1" dirty="0" smtClean="0"/>
              <a:t> </a:t>
            </a:r>
            <a:endParaRPr lang="en-US" b="1" dirty="0" smtClean="0"/>
          </a:p>
          <a:p>
            <a:pPr marL="0" indent="0" algn="ctr">
              <a:buNone/>
            </a:pPr>
            <a:endParaRPr lang="en-US" b="1" dirty="0"/>
          </a:p>
          <a:p>
            <a:pPr marL="0" indent="0" algn="ctr">
              <a:buNone/>
            </a:pPr>
            <a:r>
              <a:rPr lang="en-US" b="1" dirty="0" smtClean="0"/>
              <a:t>We share storage space with the other three </a:t>
            </a:r>
            <a:r>
              <a:rPr lang="en-US" b="1" dirty="0" smtClean="0"/>
              <a:t>bureaus, and we have our </a:t>
            </a:r>
            <a:r>
              <a:rPr lang="en-US" b="1" dirty="0" smtClean="0"/>
              <a:t>own </a:t>
            </a:r>
            <a:r>
              <a:rPr lang="en-US" b="1" dirty="0" smtClean="0"/>
              <a:t>space as well.</a:t>
            </a:r>
            <a:endParaRPr lang="en-US" b="1" dirty="0" smtClean="0"/>
          </a:p>
          <a:p>
            <a:pPr marL="0" indent="0" algn="ctr">
              <a:buNone/>
            </a:pPr>
            <a:endParaRPr lang="en-US" b="1" dirty="0"/>
          </a:p>
          <a:p>
            <a:pPr marL="0" indent="0" algn="ctr">
              <a:buNone/>
            </a:pPr>
            <a:r>
              <a:rPr lang="en-US" b="1" dirty="0" smtClean="0"/>
              <a:t>Every object has a specific location, and any changes to that object’s location must be recorded.</a:t>
            </a:r>
            <a:endParaRPr lang="en-US" b="1" dirty="0"/>
          </a:p>
        </p:txBody>
      </p:sp>
    </p:spTree>
    <p:extLst>
      <p:ext uri="{BB962C8B-B14F-4D97-AF65-F5344CB8AC3E}">
        <p14:creationId xmlns:p14="http://schemas.microsoft.com/office/powerpoint/2010/main" val="330390385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Off-Site Storage Space</a:t>
            </a:r>
            <a:endParaRPr lang="en-US" b="1" dirty="0">
              <a:solidFill>
                <a:srgbClr val="0070C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17891199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Cultural History Exhibits</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4953000"/>
          </a:xfrm>
        </p:spPr>
        <p:txBody>
          <a:bodyPr>
            <a:normAutofit/>
          </a:bodyPr>
          <a:lstStyle/>
          <a:p>
            <a:pPr marL="0" indent="0" algn="ctr">
              <a:buNone/>
            </a:pPr>
            <a:endParaRPr lang="en-US" sz="2800" b="1" dirty="0" smtClean="0"/>
          </a:p>
          <a:p>
            <a:pPr marL="0" indent="0" algn="ctr">
              <a:buNone/>
            </a:pPr>
            <a:endParaRPr lang="en-US" sz="2800" b="1" dirty="0" smtClean="0"/>
          </a:p>
          <a:p>
            <a:pPr marL="0" indent="0" algn="ctr">
              <a:buNone/>
            </a:pPr>
            <a:r>
              <a:rPr lang="en-US" sz="2800" b="1" dirty="0" smtClean="0"/>
              <a:t>We are responsible </a:t>
            </a:r>
            <a:r>
              <a:rPr lang="en-US" sz="2800" b="1" dirty="0" smtClean="0"/>
              <a:t>for five long-term exhibits in three different </a:t>
            </a:r>
            <a:r>
              <a:rPr lang="en-US" sz="2800" b="1" dirty="0" smtClean="0"/>
              <a:t>buildings in Trenton.</a:t>
            </a:r>
            <a:endParaRPr lang="en-US" sz="2800" b="1" dirty="0" smtClean="0"/>
          </a:p>
          <a:p>
            <a:pPr marL="0" indent="0" algn="ctr">
              <a:buNone/>
            </a:pPr>
            <a:endParaRPr lang="en-US" sz="2800" b="1" dirty="0"/>
          </a:p>
          <a:p>
            <a:pPr marL="0" indent="0" algn="ctr">
              <a:buNone/>
            </a:pPr>
            <a:r>
              <a:rPr lang="en-US" sz="2800" b="1" dirty="0" smtClean="0"/>
              <a:t>Our </a:t>
            </a:r>
            <a:r>
              <a:rPr lang="en-US" sz="2800" b="1" dirty="0" smtClean="0"/>
              <a:t>next exclusive </a:t>
            </a:r>
            <a:r>
              <a:rPr lang="en-US" sz="2800" b="1" dirty="0"/>
              <a:t>exhibit will focus on New Jersey-made </a:t>
            </a:r>
            <a:r>
              <a:rPr lang="en-US" sz="2800" b="1" dirty="0" smtClean="0"/>
              <a:t>toys and will </a:t>
            </a:r>
            <a:r>
              <a:rPr lang="en-US" sz="2800" b="1" dirty="0" smtClean="0"/>
              <a:t>open in </a:t>
            </a:r>
            <a:r>
              <a:rPr lang="en-US" sz="2800" b="1" dirty="0" smtClean="0"/>
              <a:t>2017!</a:t>
            </a:r>
            <a:endParaRPr lang="en-US" sz="2800" b="1" dirty="0" smtClean="0"/>
          </a:p>
        </p:txBody>
      </p:sp>
    </p:spTree>
    <p:extLst>
      <p:ext uri="{BB962C8B-B14F-4D97-AF65-F5344CB8AC3E}">
        <p14:creationId xmlns:p14="http://schemas.microsoft.com/office/powerpoint/2010/main" val="34809884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ctr">
              <a:buNone/>
            </a:pPr>
            <a:r>
              <a:rPr lang="en-US" sz="4400" b="1" dirty="0" smtClean="0">
                <a:solidFill>
                  <a:srgbClr val="0070C0"/>
                </a:solidFill>
                <a:effectLst>
                  <a:outerShdw blurRad="38100" dist="38100" dir="2700000" algn="tl">
                    <a:srgbClr val="000000">
                      <a:alpha val="43137"/>
                    </a:srgbClr>
                  </a:outerShdw>
                </a:effectLst>
              </a:rPr>
              <a:t>Exhibit Object Matrix</a:t>
            </a:r>
            <a:endParaRPr lang="en-US" sz="4400" dirty="0">
              <a:effectLst>
                <a:outerShdw blurRad="38100" dist="38100" dir="2700000" algn="tl">
                  <a:srgbClr val="000000">
                    <a:alpha val="43137"/>
                  </a:srgbClr>
                </a:outerShdw>
              </a:effectLst>
            </a:endParaRPr>
          </a:p>
        </p:txBody>
      </p:sp>
      <p:sp>
        <p:nvSpPr>
          <p:cNvPr id="5" name="TextBox 1"/>
          <p:cNvSpPr txBox="1"/>
          <p:nvPr/>
        </p:nvSpPr>
        <p:spPr>
          <a:xfrm>
            <a:off x="3244850" y="1708150"/>
            <a:ext cx="184150" cy="2651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02204729"/>
              </p:ext>
            </p:extLst>
          </p:nvPr>
        </p:nvGraphicFramePr>
        <p:xfrm>
          <a:off x="1143000" y="1219200"/>
          <a:ext cx="7162799" cy="5029195"/>
        </p:xfrm>
        <a:graphic>
          <a:graphicData uri="http://schemas.openxmlformats.org/drawingml/2006/table">
            <a:tbl>
              <a:tblPr>
                <a:tableStyleId>{5C22544A-7EE6-4342-B048-85BDC9FD1C3A}</a:tableStyleId>
              </a:tblPr>
              <a:tblGrid>
                <a:gridCol w="567680"/>
                <a:gridCol w="890479"/>
                <a:gridCol w="1714175"/>
                <a:gridCol w="926656"/>
                <a:gridCol w="857087"/>
                <a:gridCol w="492547"/>
                <a:gridCol w="1714175"/>
              </a:tblGrid>
              <a:tr h="137220">
                <a:tc>
                  <a:txBody>
                    <a:bodyPr/>
                    <a:lstStyle/>
                    <a:p>
                      <a:pPr algn="ctr" fontAlgn="b"/>
                      <a:r>
                        <a:rPr lang="en-US" sz="700" u="none" strike="noStrike">
                          <a:effectLst/>
                        </a:rPr>
                        <a:t>Section</a:t>
                      </a:r>
                      <a:endParaRPr lang="en-US" sz="700" b="1"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Object ID #</a:t>
                      </a:r>
                      <a:endParaRPr lang="en-US" sz="700" b="1" i="0" u="none" strike="noStrike">
                        <a:solidFill>
                          <a:srgbClr val="000000"/>
                        </a:solidFill>
                        <a:effectLst/>
                        <a:latin typeface="Calibri"/>
                      </a:endParaRPr>
                    </a:p>
                  </a:txBody>
                  <a:tcPr marL="5947" marR="5947" marT="5947" marB="0" anchor="b"/>
                </a:tc>
                <a:tc>
                  <a:txBody>
                    <a:bodyPr/>
                    <a:lstStyle/>
                    <a:p>
                      <a:pPr algn="ctr" fontAlgn="b"/>
                      <a:r>
                        <a:rPr lang="en-US" sz="700" u="none" strike="noStrike">
                          <a:effectLst/>
                        </a:rPr>
                        <a:t>Object</a:t>
                      </a:r>
                      <a:endParaRPr lang="en-US" sz="700" b="1" i="0" u="none" strike="noStrike">
                        <a:solidFill>
                          <a:srgbClr val="000000"/>
                        </a:solidFill>
                        <a:effectLst/>
                        <a:latin typeface="Calibri"/>
                      </a:endParaRPr>
                    </a:p>
                  </a:txBody>
                  <a:tcPr marL="5947" marR="5947" marT="5947" marB="0" anchor="b"/>
                </a:tc>
                <a:tc>
                  <a:txBody>
                    <a:bodyPr/>
                    <a:lstStyle/>
                    <a:p>
                      <a:pPr algn="ctr" fontAlgn="b"/>
                      <a:r>
                        <a:rPr lang="en-US" sz="700" u="none" strike="noStrike">
                          <a:effectLst/>
                        </a:rPr>
                        <a:t>Date</a:t>
                      </a:r>
                      <a:endParaRPr lang="en-US" sz="700" b="1" i="0" u="none" strike="noStrike">
                        <a:solidFill>
                          <a:srgbClr val="000000"/>
                        </a:solidFill>
                        <a:effectLst/>
                        <a:latin typeface="Calibri"/>
                      </a:endParaRPr>
                    </a:p>
                  </a:txBody>
                  <a:tcPr marL="5947" marR="5947" marT="5947" marB="0" anchor="b"/>
                </a:tc>
                <a:tc>
                  <a:txBody>
                    <a:bodyPr/>
                    <a:lstStyle/>
                    <a:p>
                      <a:pPr algn="ctr" fontAlgn="b"/>
                      <a:r>
                        <a:rPr lang="en-US" sz="700" u="none" strike="noStrike">
                          <a:effectLst/>
                        </a:rPr>
                        <a:t>Dimensions</a:t>
                      </a:r>
                      <a:endParaRPr lang="en-US" sz="700" b="1" i="0" u="none" strike="noStrike">
                        <a:solidFill>
                          <a:srgbClr val="000000"/>
                        </a:solidFill>
                        <a:effectLst/>
                        <a:latin typeface="Calibri"/>
                      </a:endParaRPr>
                    </a:p>
                  </a:txBody>
                  <a:tcPr marL="5947" marR="5947" marT="5947" marB="0" anchor="b"/>
                </a:tc>
                <a:tc>
                  <a:txBody>
                    <a:bodyPr/>
                    <a:lstStyle/>
                    <a:p>
                      <a:pPr algn="ctr" fontAlgn="b"/>
                      <a:r>
                        <a:rPr lang="en-US" sz="700" u="none" strike="noStrike">
                          <a:effectLst/>
                        </a:rPr>
                        <a:t>Storage</a:t>
                      </a:r>
                      <a:endParaRPr lang="en-US" sz="700" b="1" i="0" u="none" strike="noStrike">
                        <a:solidFill>
                          <a:srgbClr val="000000"/>
                        </a:solidFill>
                        <a:effectLst/>
                        <a:latin typeface="Calibri"/>
                      </a:endParaRPr>
                    </a:p>
                  </a:txBody>
                  <a:tcPr marL="5947" marR="5947" marT="5947" marB="0" anchor="b"/>
                </a:tc>
                <a:tc>
                  <a:txBody>
                    <a:bodyPr/>
                    <a:lstStyle/>
                    <a:p>
                      <a:pPr algn="ctr" fontAlgn="b"/>
                      <a:r>
                        <a:rPr lang="en-US" sz="700" u="none" strike="noStrike">
                          <a:effectLst/>
                        </a:rPr>
                        <a:t>Notes</a:t>
                      </a:r>
                      <a:endParaRPr lang="en-US" sz="700" b="0" i="0" u="none" strike="noStrike">
                        <a:solidFill>
                          <a:srgbClr val="000000"/>
                        </a:solidFill>
                        <a:effectLst/>
                        <a:latin typeface="Calibri"/>
                      </a:endParaRPr>
                    </a:p>
                  </a:txBody>
                  <a:tcPr marL="5947" marR="5947" marT="5947" marB="0" anchor="b"/>
                </a:tc>
              </a:tr>
              <a:tr h="212861">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CH1968.167.11 (2)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Vase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1870s-1880s</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4.25 x 4 x 4</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B.7.e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Two numbered the same</a:t>
                      </a:r>
                      <a:endParaRPr lang="en-US" sz="700" b="0" i="0" u="none" strike="noStrike">
                        <a:solidFill>
                          <a:srgbClr val="000000"/>
                        </a:solidFill>
                        <a:effectLst/>
                        <a:latin typeface="Calibri"/>
                      </a:endParaRPr>
                    </a:p>
                  </a:txBody>
                  <a:tcPr marL="5947" marR="5947" marT="5947" marB="0" anchor="b"/>
                </a:tc>
              </a:tr>
              <a:tr h="212861">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CH1968.167.11 (2)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Vase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1870s-1880s</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4.25 x 4 x 4</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B.7.e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Two numbered the same</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CH1979.1.20.1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Vase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1880s</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 x 3.5 x 3.5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C.14.c</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CH1979.1.20.2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Vase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1880s</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CH354.17 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Cream Jug</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5 x 5 x 3.5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C.13.b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CH354.17 a,c</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Teapot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212861">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CH1979.1.50 a,b?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Medal</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1884-85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2.5 diameter</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A.1.q</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212861">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CH1979.1.51 a,b?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Medal</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1879</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2 diamter</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A.1.q</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Wm Tams portrait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8 x6</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1979.1.53h</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James Tams at desk</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8x10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1979.1.53k</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Edwin Tams in office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8x10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1979.1.53.l</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Employees outside, Tams</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6.25x8.25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1979.1.53i</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Map of Trenton</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11 x 17</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nick</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unaccessioned</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1</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Greenwood pottery façade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scan</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nick</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1979.1.55a</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Tams design drawing</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7x6</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79.1.52a</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Tams design drawing</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8.25 x 8.25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719.1.52b</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Tams design drawing</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7.75 x 6w</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79.1.52c</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Tams design drawing</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6 x 4.5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79.1.52e</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Tams design drawing</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6.25 x 3.5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79.1.52g</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Tams design drawing</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8.25 x 8.75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79.1.52k</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Tams design drawing</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8 x 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79.1.52j</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2</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REPRO</a:t>
                      </a:r>
                      <a:endParaRPr lang="en-US" sz="700" b="0" i="1"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Tams design drawing</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6.5 x 4.25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A.2.G vlt</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79.1.52f</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3</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CH1979.1.4</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Vase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 1883</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7 x 4.5 x 4.5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C.13.b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267195">
                <a:tc>
                  <a:txBody>
                    <a:bodyPr/>
                    <a:lstStyle/>
                    <a:p>
                      <a:pPr algn="ctr" fontAlgn="b"/>
                      <a:r>
                        <a:rPr lang="en-US" sz="700" u="none" strike="noStrike">
                          <a:effectLst/>
                        </a:rPr>
                        <a:t>3</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dirty="0">
                          <a:effectLst/>
                        </a:rPr>
                        <a:t>Vase</a:t>
                      </a:r>
                      <a:endParaRPr lang="en-US" sz="700" b="0" i="0" u="none" strike="noStrike" dirty="0">
                        <a:solidFill>
                          <a:srgbClr val="000000"/>
                        </a:solidFill>
                        <a:effectLst/>
                        <a:latin typeface="Calibri"/>
                      </a:endParaRPr>
                    </a:p>
                  </a:txBody>
                  <a:tcPr marL="5947" marR="5947" marT="5947" marB="0" anchor="b"/>
                </a:tc>
                <a:tc>
                  <a:txBody>
                    <a:bodyPr/>
                    <a:lstStyle/>
                    <a:p>
                      <a:pPr algn="l" fontAlgn="b"/>
                      <a:r>
                        <a:rPr lang="en-US" sz="700" u="none" strike="noStrike">
                          <a:effectLst/>
                        </a:rPr>
                        <a:t>1889</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15 x 6.5 x 6.5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C.17.a or A.6.b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267195">
                <a:tc>
                  <a:txBody>
                    <a:bodyPr/>
                    <a:lstStyle/>
                    <a:p>
                      <a:pPr algn="ctr" fontAlgn="b"/>
                      <a:r>
                        <a:rPr lang="en-US" sz="700" u="none" strike="noStrike">
                          <a:effectLst/>
                        </a:rPr>
                        <a:t>3</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CH1979.1.6 a,b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dirty="0">
                          <a:effectLst/>
                        </a:rPr>
                        <a:t>Covered Urn</a:t>
                      </a:r>
                      <a:endParaRPr lang="en-US" sz="700" b="0" i="0" u="none" strike="noStrike" dirty="0">
                        <a:solidFill>
                          <a:srgbClr val="000000"/>
                        </a:solidFill>
                        <a:effectLst/>
                        <a:latin typeface="Calibri"/>
                      </a:endParaRPr>
                    </a:p>
                  </a:txBody>
                  <a:tcPr marL="5947" marR="5947" marT="5947" marB="0" anchor="b"/>
                </a:tc>
                <a:tc>
                  <a:txBody>
                    <a:bodyPr/>
                    <a:lstStyle/>
                    <a:p>
                      <a:pPr algn="l" fontAlgn="b"/>
                      <a:r>
                        <a:rPr lang="en-US" sz="700" u="none" strike="noStrike">
                          <a:effectLst/>
                        </a:rPr>
                        <a:t>c. 1880-1890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16 x 8 x 8</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C.13.a or A.6.d</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3</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CH1979.1.7</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Vase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c.1880-1890</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8.5 x 3 x 3</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C.13.b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3</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CH1979.1.9</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Vase</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1880s</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8.5 x 3.5 x 3.5</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C.13.b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212861">
                <a:tc>
                  <a:txBody>
                    <a:bodyPr/>
                    <a:lstStyle/>
                    <a:p>
                      <a:pPr algn="ctr" fontAlgn="b"/>
                      <a:r>
                        <a:rPr lang="en-US" sz="700" u="none" strike="noStrike">
                          <a:effectLst/>
                        </a:rPr>
                        <a:t>3</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CH1979.1.13 a,b?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dirty="0">
                          <a:effectLst/>
                        </a:rPr>
                        <a:t>Jar with Lid</a:t>
                      </a:r>
                      <a:endParaRPr lang="en-US" sz="700" b="0" i="0" u="none" strike="noStrike" dirty="0">
                        <a:solidFill>
                          <a:srgbClr val="000000"/>
                        </a:solidFill>
                        <a:effectLst/>
                        <a:latin typeface="Calibri"/>
                      </a:endParaRPr>
                    </a:p>
                  </a:txBody>
                  <a:tcPr marL="5947" marR="5947" marT="5947" marB="0" anchor="b"/>
                </a:tc>
                <a:tc>
                  <a:txBody>
                    <a:bodyPr/>
                    <a:lstStyle/>
                    <a:p>
                      <a:pPr algn="l" fontAlgn="b"/>
                      <a:r>
                        <a:rPr lang="en-US" sz="700" u="none" strike="noStrike">
                          <a:effectLst/>
                        </a:rPr>
                        <a:t>1880s</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6.5 x 4 x 4</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C.13.b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5947" marR="5947" marT="5947" marB="0" anchor="b"/>
                </a:tc>
              </a:tr>
              <a:tr h="137220">
                <a:tc>
                  <a:txBody>
                    <a:bodyPr/>
                    <a:lstStyle/>
                    <a:p>
                      <a:pPr algn="ctr" fontAlgn="b"/>
                      <a:r>
                        <a:rPr lang="en-US" sz="700" u="none" strike="noStrike">
                          <a:effectLst/>
                        </a:rPr>
                        <a:t>3</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CH1979.1.14 a,b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dirty="0">
                          <a:effectLst/>
                        </a:rPr>
                        <a:t>Jar with Lid</a:t>
                      </a:r>
                      <a:endParaRPr lang="en-US" sz="700" b="0" i="0" u="none" strike="noStrike" dirty="0">
                        <a:solidFill>
                          <a:srgbClr val="000000"/>
                        </a:solidFill>
                        <a:effectLst/>
                        <a:latin typeface="Calibri"/>
                      </a:endParaRPr>
                    </a:p>
                  </a:txBody>
                  <a:tcPr marL="5947" marR="5947" marT="5947" marB="0" anchor="b"/>
                </a:tc>
                <a:tc>
                  <a:txBody>
                    <a:bodyPr/>
                    <a:lstStyle/>
                    <a:p>
                      <a:pPr algn="l" fontAlgn="b"/>
                      <a:r>
                        <a:rPr lang="en-US" sz="700" u="none" strike="noStrike">
                          <a:effectLst/>
                        </a:rPr>
                        <a:t>1880s</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6.5 x 4 x 4</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a:effectLst/>
                        </a:rPr>
                        <a:t>C.13.b</a:t>
                      </a:r>
                      <a:endParaRPr lang="en-US" sz="700" b="0" i="0" u="none" strike="noStrike">
                        <a:solidFill>
                          <a:srgbClr val="000000"/>
                        </a:solidFill>
                        <a:effectLst/>
                        <a:latin typeface="Calibri"/>
                      </a:endParaRPr>
                    </a:p>
                  </a:txBody>
                  <a:tcPr marL="5947" marR="5947" marT="5947"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a:endParaRPr>
                    </a:p>
                  </a:txBody>
                  <a:tcPr marL="5947" marR="5947" marT="5947" marB="0" anchor="b"/>
                </a:tc>
              </a:tr>
            </a:tbl>
          </a:graphicData>
        </a:graphic>
      </p:graphicFrame>
    </p:spTree>
    <p:extLst>
      <p:ext uri="{BB962C8B-B14F-4D97-AF65-F5344CB8AC3E}">
        <p14:creationId xmlns:p14="http://schemas.microsoft.com/office/powerpoint/2010/main" val="1864197625"/>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381000"/>
            <a:ext cx="7543800" cy="523220"/>
          </a:xfrm>
          <a:prstGeom prst="rect">
            <a:avLst/>
          </a:prstGeom>
          <a:noFill/>
        </p:spPr>
        <p:txBody>
          <a:bodyPr wrap="square" rtlCol="0">
            <a:spAutoFit/>
          </a:bodyPr>
          <a:lstStyle/>
          <a:p>
            <a:pPr algn="ctr"/>
            <a:r>
              <a:rPr lang="en-US" sz="2800" b="1" i="1" dirty="0" smtClean="0">
                <a:solidFill>
                  <a:srgbClr val="0070C0"/>
                </a:solidFill>
                <a:effectLst>
                  <a:outerShdw blurRad="38100" dist="38100" dir="2700000" algn="tl">
                    <a:srgbClr val="000000">
                      <a:alpha val="43137"/>
                    </a:srgbClr>
                  </a:outerShdw>
                </a:effectLst>
              </a:rPr>
              <a:t>Experience Your State Museum: Cultural History</a:t>
            </a:r>
            <a:endParaRPr lang="en-US" sz="2800" b="1" i="1" dirty="0">
              <a:solidFill>
                <a:srgbClr val="0070C0"/>
              </a:solidFill>
              <a:effectLst>
                <a:outerShdw blurRad="38100" dist="38100" dir="2700000" algn="tl">
                  <a:srgbClr val="000000">
                    <a:alpha val="43137"/>
                  </a:srgbClr>
                </a:outerShdw>
              </a:effectLst>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31777880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What is a Registrar?</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Registrars are charged with the well-being of their collections, which includes deciding how they will be stored and displayed.</a:t>
            </a:r>
            <a:br>
              <a:rPr lang="en-US" dirty="0"/>
            </a:br>
            <a:endParaRPr lang="en-US" dirty="0"/>
          </a:p>
          <a:p>
            <a:pPr>
              <a:buFont typeface="Wingdings" panose="05000000000000000000" pitchFamily="2" charset="2"/>
              <a:buChar char="Ø"/>
            </a:pPr>
            <a:r>
              <a:rPr lang="en-US" dirty="0"/>
              <a:t>Registrars keep track of objects by assigning numbers, keeping location changes accurate, and </a:t>
            </a:r>
            <a:r>
              <a:rPr lang="en-US" dirty="0" smtClean="0"/>
              <a:t>creating </a:t>
            </a:r>
            <a:r>
              <a:rPr lang="en-US" dirty="0"/>
              <a:t>exhibit matrices.</a:t>
            </a:r>
            <a:br>
              <a:rPr lang="en-US" dirty="0"/>
            </a:br>
            <a:endParaRPr lang="en-US" dirty="0"/>
          </a:p>
          <a:p>
            <a:pPr>
              <a:buFont typeface="Wingdings" panose="05000000000000000000" pitchFamily="2" charset="2"/>
              <a:buChar char="Ø"/>
            </a:pPr>
            <a:r>
              <a:rPr lang="en-US" dirty="0"/>
              <a:t>Registrars prepare lots of paperwork for accessions, loans, cataloging, environmental conditions, and pest management.</a:t>
            </a:r>
          </a:p>
        </p:txBody>
      </p:sp>
    </p:spTree>
    <p:extLst>
      <p:ext uri="{BB962C8B-B14F-4D97-AF65-F5344CB8AC3E}">
        <p14:creationId xmlns:p14="http://schemas.microsoft.com/office/powerpoint/2010/main" val="1942665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59086" y="3032918"/>
            <a:ext cx="4160044" cy="2773363"/>
          </a:xfrm>
        </p:spPr>
      </p:pic>
      <p:sp>
        <p:nvSpPr>
          <p:cNvPr id="6" name="TextBox 5"/>
          <p:cNvSpPr txBox="1"/>
          <p:nvPr/>
        </p:nvSpPr>
        <p:spPr>
          <a:xfrm>
            <a:off x="1143000" y="533400"/>
            <a:ext cx="6934200" cy="523220"/>
          </a:xfrm>
          <a:prstGeom prst="rect">
            <a:avLst/>
          </a:prstGeom>
          <a:noFill/>
        </p:spPr>
        <p:txBody>
          <a:bodyPr wrap="square" rtlCol="0">
            <a:spAutoFit/>
          </a:bodyPr>
          <a:lstStyle/>
          <a:p>
            <a:pPr algn="ctr"/>
            <a:r>
              <a:rPr lang="en-US" sz="2800" b="1" i="1" dirty="0" smtClean="0">
                <a:solidFill>
                  <a:srgbClr val="0070C0"/>
                </a:solidFill>
                <a:effectLst>
                  <a:outerShdw blurRad="38100" dist="38100" dir="2700000" algn="tl">
                    <a:srgbClr val="000000">
                      <a:alpha val="43137"/>
                    </a:srgbClr>
                  </a:outerShdw>
                </a:effectLst>
              </a:rPr>
              <a:t>Our Story: New Jersey’s 9/11 Collection</a:t>
            </a:r>
            <a:endParaRPr lang="en-US" sz="2800" b="1" i="1" dirty="0">
              <a:solidFill>
                <a:srgbClr val="0070C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914" y="1524000"/>
            <a:ext cx="4343400" cy="2895600"/>
          </a:xfrm>
          <a:prstGeom prst="rect">
            <a:avLst/>
          </a:prstGeom>
        </p:spPr>
      </p:pic>
    </p:spTree>
    <p:extLst>
      <p:ext uri="{BB962C8B-B14F-4D97-AF65-F5344CB8AC3E}">
        <p14:creationId xmlns:p14="http://schemas.microsoft.com/office/powerpoint/2010/main" val="15046501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295400"/>
            <a:ext cx="7620000" cy="5080000"/>
          </a:xfrm>
        </p:spPr>
      </p:pic>
      <p:sp>
        <p:nvSpPr>
          <p:cNvPr id="5" name="TextBox 4"/>
          <p:cNvSpPr txBox="1"/>
          <p:nvPr/>
        </p:nvSpPr>
        <p:spPr>
          <a:xfrm>
            <a:off x="914400" y="413266"/>
            <a:ext cx="7543800" cy="523220"/>
          </a:xfrm>
          <a:prstGeom prst="rect">
            <a:avLst/>
          </a:prstGeom>
          <a:noFill/>
        </p:spPr>
        <p:txBody>
          <a:bodyPr wrap="square" rtlCol="0">
            <a:spAutoFit/>
          </a:bodyPr>
          <a:lstStyle/>
          <a:p>
            <a:pPr algn="ctr"/>
            <a:r>
              <a:rPr lang="en-US" sz="2800" b="1" i="1" dirty="0" smtClean="0">
                <a:solidFill>
                  <a:srgbClr val="0070C0"/>
                </a:solidFill>
                <a:effectLst>
                  <a:outerShdw blurRad="38100" dist="38100" dir="2700000" algn="tl">
                    <a:srgbClr val="000000">
                      <a:alpha val="43137"/>
                    </a:srgbClr>
                  </a:outerShdw>
                </a:effectLst>
              </a:rPr>
              <a:t>The Civil War Flag Collection of New Jersey</a:t>
            </a:r>
            <a:endParaRPr lang="en-US" sz="2800" b="1"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447974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20798" y="2057400"/>
            <a:ext cx="4070801" cy="2895600"/>
          </a:xfrm>
        </p:spPr>
      </p:pic>
      <p:sp>
        <p:nvSpPr>
          <p:cNvPr id="5" name="TextBox 4"/>
          <p:cNvSpPr txBox="1"/>
          <p:nvPr/>
        </p:nvSpPr>
        <p:spPr>
          <a:xfrm>
            <a:off x="2209800" y="445532"/>
            <a:ext cx="5257800" cy="523220"/>
          </a:xfrm>
          <a:prstGeom prst="rect">
            <a:avLst/>
          </a:prstGeom>
          <a:noFill/>
        </p:spPr>
        <p:txBody>
          <a:bodyPr wrap="square" rtlCol="0">
            <a:spAutoFit/>
          </a:bodyPr>
          <a:lstStyle/>
          <a:p>
            <a:pPr algn="ctr"/>
            <a:r>
              <a:rPr lang="en-US" sz="2800" b="1" i="1" dirty="0" smtClean="0">
                <a:solidFill>
                  <a:srgbClr val="0070C0"/>
                </a:solidFill>
                <a:effectLst>
                  <a:outerShdw blurRad="38100" dist="38100" dir="2700000" algn="tl">
                    <a:srgbClr val="000000">
                      <a:alpha val="43137"/>
                    </a:srgbClr>
                  </a:outerShdw>
                </a:effectLst>
              </a:rPr>
              <a:t>Remembering the Revolution</a:t>
            </a:r>
            <a:endParaRPr lang="en-US" sz="2800" b="1" i="1" dirty="0">
              <a:solidFill>
                <a:srgbClr val="0070C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057400"/>
            <a:ext cx="4343400" cy="2895600"/>
          </a:xfrm>
          <a:prstGeom prst="rect">
            <a:avLst/>
          </a:prstGeom>
        </p:spPr>
      </p:pic>
    </p:spTree>
    <p:extLst>
      <p:ext uri="{BB962C8B-B14F-4D97-AF65-F5344CB8AC3E}">
        <p14:creationId xmlns:p14="http://schemas.microsoft.com/office/powerpoint/2010/main" val="9600579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381000"/>
            <a:ext cx="7391400" cy="523220"/>
          </a:xfrm>
          <a:prstGeom prst="rect">
            <a:avLst/>
          </a:prstGeom>
          <a:noFill/>
        </p:spPr>
        <p:txBody>
          <a:bodyPr wrap="square" rtlCol="0">
            <a:spAutoFit/>
          </a:bodyPr>
          <a:lstStyle/>
          <a:p>
            <a:r>
              <a:rPr lang="en-US" sz="2800" b="1" i="1" dirty="0" smtClean="0">
                <a:solidFill>
                  <a:srgbClr val="0070C0"/>
                </a:solidFill>
                <a:effectLst>
                  <a:outerShdw blurRad="38100" dist="38100" dir="2700000" algn="tl">
                    <a:srgbClr val="000000">
                      <a:alpha val="43137"/>
                    </a:srgbClr>
                  </a:outerShdw>
                </a:effectLst>
              </a:rPr>
              <a:t>Pretty Big Things: Stories of New Jersey History</a:t>
            </a:r>
            <a:endParaRPr lang="en-US" sz="2800" b="1" i="1" dirty="0">
              <a:solidFill>
                <a:srgbClr val="0070C0"/>
              </a:solidFill>
              <a:effectLst>
                <a:outerShdw blurRad="38100" dist="38100" dir="2700000" algn="tl">
                  <a:srgbClr val="000000">
                    <a:alpha val="43137"/>
                  </a:srgbClr>
                </a:outerShdw>
              </a:effectLst>
            </a:endParaRPr>
          </a:p>
        </p:txBody>
      </p:sp>
      <p:pic>
        <p:nvPicPr>
          <p:cNvPr id="19" name="Content Placeholder 1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131723"/>
            <a:ext cx="7931945" cy="5287964"/>
          </a:xfrm>
        </p:spPr>
      </p:pic>
    </p:spTree>
    <p:extLst>
      <p:ext uri="{BB962C8B-B14F-4D97-AF65-F5344CB8AC3E}">
        <p14:creationId xmlns:p14="http://schemas.microsoft.com/office/powerpoint/2010/main" val="323186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Mounts: </a:t>
            </a:r>
            <a:r>
              <a:rPr lang="en-US" b="1" i="1" dirty="0" smtClean="0">
                <a:solidFill>
                  <a:srgbClr val="0070C0"/>
                </a:solidFill>
                <a:effectLst>
                  <a:outerShdw blurRad="38100" dist="38100" dir="2700000" algn="tl">
                    <a:srgbClr val="000000">
                      <a:alpha val="43137"/>
                    </a:srgbClr>
                  </a:outerShdw>
                </a:effectLst>
              </a:rPr>
              <a:t>Pretty Big Things</a:t>
            </a:r>
            <a:endParaRPr lang="en-US" b="1" i="1" dirty="0">
              <a:solidFill>
                <a:srgbClr val="0070C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1502229"/>
            <a:ext cx="2775857" cy="1850571"/>
          </a:xfrm>
        </p:spPr>
      </p:pic>
      <p:sp>
        <p:nvSpPr>
          <p:cNvPr id="7" name="TextBox 6"/>
          <p:cNvSpPr txBox="1"/>
          <p:nvPr/>
        </p:nvSpPr>
        <p:spPr>
          <a:xfrm>
            <a:off x="1981200" y="3352800"/>
            <a:ext cx="2590800" cy="369332"/>
          </a:xfrm>
          <a:prstGeom prst="rect">
            <a:avLst/>
          </a:prstGeom>
          <a:noFill/>
        </p:spPr>
        <p:txBody>
          <a:bodyPr wrap="square" rtlCol="0">
            <a:spAutoFit/>
          </a:bodyPr>
          <a:lstStyle/>
          <a:p>
            <a:r>
              <a:rPr lang="en-US" dirty="0" smtClean="0"/>
              <a:t>CH1967.94: Ice Box door</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142" y="1524001"/>
            <a:ext cx="202665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29943" y="4587027"/>
            <a:ext cx="3276600" cy="338554"/>
          </a:xfrm>
          <a:prstGeom prst="rect">
            <a:avLst/>
          </a:prstGeom>
          <a:noFill/>
        </p:spPr>
        <p:txBody>
          <a:bodyPr wrap="square" rtlCol="0">
            <a:spAutoFit/>
          </a:bodyPr>
          <a:lstStyle/>
          <a:p>
            <a:r>
              <a:rPr lang="en-US" sz="1600" dirty="0" smtClean="0"/>
              <a:t>CH1977.47.1, .2: Fanning Mill handle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038600"/>
            <a:ext cx="4132302" cy="2754868"/>
          </a:xfrm>
          <a:prstGeom prst="rect">
            <a:avLst/>
          </a:prstGeom>
        </p:spPr>
      </p:pic>
      <p:sp>
        <p:nvSpPr>
          <p:cNvPr id="9" name="TextBox 8"/>
          <p:cNvSpPr txBox="1"/>
          <p:nvPr/>
        </p:nvSpPr>
        <p:spPr>
          <a:xfrm>
            <a:off x="4360902" y="6433143"/>
            <a:ext cx="3182951" cy="338554"/>
          </a:xfrm>
          <a:prstGeom prst="rect">
            <a:avLst/>
          </a:prstGeom>
          <a:noFill/>
        </p:spPr>
        <p:txBody>
          <a:bodyPr wrap="square" rtlCol="0">
            <a:spAutoFit/>
          </a:bodyPr>
          <a:lstStyle/>
          <a:p>
            <a:r>
              <a:rPr lang="en-US" sz="1600" dirty="0" smtClean="0"/>
              <a:t>CH2013.5.1: Tavern Door Sign</a:t>
            </a:r>
            <a:endParaRPr lang="en-US" sz="1600" dirty="0"/>
          </a:p>
        </p:txBody>
      </p:sp>
    </p:spTree>
    <p:extLst>
      <p:ext uri="{BB962C8B-B14F-4D97-AF65-F5344CB8AC3E}">
        <p14:creationId xmlns:p14="http://schemas.microsoft.com/office/powerpoint/2010/main" val="2032336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172200"/>
          </a:xfrm>
        </p:spPr>
        <p:txBody>
          <a:bodyPr>
            <a:normAutofit/>
          </a:bodyPr>
          <a:lstStyle/>
          <a:p>
            <a:pPr marL="0" indent="0" algn="ctr">
              <a:buNone/>
            </a:pPr>
            <a:endParaRPr lang="en-US" sz="1600" b="1" dirty="0">
              <a:solidFill>
                <a:srgbClr val="0070C0"/>
              </a:solidFill>
            </a:endParaRPr>
          </a:p>
          <a:p>
            <a:pPr marL="0" indent="0" algn="ctr">
              <a:buNone/>
            </a:pPr>
            <a:endParaRPr lang="en-US" sz="1600" b="1" dirty="0" smtClean="0">
              <a:solidFill>
                <a:srgbClr val="0070C0"/>
              </a:solidFill>
            </a:endParaRPr>
          </a:p>
          <a:p>
            <a:pPr marL="0" indent="0" algn="ctr">
              <a:buNone/>
            </a:pPr>
            <a:r>
              <a:rPr lang="en-US" sz="12000" b="1" dirty="0" smtClean="0">
                <a:solidFill>
                  <a:srgbClr val="0070C0"/>
                </a:solidFill>
              </a:rPr>
              <a:t>So </a:t>
            </a:r>
            <a:r>
              <a:rPr lang="en-US" sz="12000" b="1" dirty="0">
                <a:solidFill>
                  <a:srgbClr val="0070C0"/>
                </a:solidFill>
              </a:rPr>
              <a:t>what </a:t>
            </a:r>
            <a:r>
              <a:rPr lang="en-US" sz="12000" b="1" i="1" dirty="0">
                <a:solidFill>
                  <a:srgbClr val="0070C0"/>
                </a:solidFill>
              </a:rPr>
              <a:t>is</a:t>
            </a:r>
            <a:r>
              <a:rPr lang="en-US" sz="12000" b="1" dirty="0">
                <a:solidFill>
                  <a:srgbClr val="0070C0"/>
                </a:solidFill>
              </a:rPr>
              <a:t> a Registrar?</a:t>
            </a:r>
          </a:p>
          <a:p>
            <a:pPr algn="ctr"/>
            <a:endParaRPr lang="en-US" sz="12000" dirty="0"/>
          </a:p>
        </p:txBody>
      </p:sp>
    </p:spTree>
    <p:extLst>
      <p:ext uri="{BB962C8B-B14F-4D97-AF65-F5344CB8AC3E}">
        <p14:creationId xmlns:p14="http://schemas.microsoft.com/office/powerpoint/2010/main" val="188125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172200"/>
          </a:xfrm>
        </p:spPr>
        <p:txBody>
          <a:bodyPr>
            <a:normAutofit/>
          </a:bodyPr>
          <a:lstStyle/>
          <a:p>
            <a:pPr marL="0" indent="0" algn="ctr">
              <a:buNone/>
            </a:pPr>
            <a:r>
              <a:rPr lang="en-US" sz="4000" b="1" dirty="0" smtClean="0"/>
              <a:t/>
            </a:r>
            <a:br>
              <a:rPr lang="en-US" sz="4000" b="1" dirty="0" smtClean="0"/>
            </a:br>
            <a:r>
              <a:rPr lang="en-US" sz="4000" b="1" dirty="0" smtClean="0"/>
              <a:t>Registrars are meticulous. </a:t>
            </a:r>
            <a:br>
              <a:rPr lang="en-US" sz="4000" b="1" dirty="0" smtClean="0"/>
            </a:br>
            <a:endParaRPr lang="en-US" sz="4000" b="1" dirty="0" smtClean="0"/>
          </a:p>
          <a:p>
            <a:pPr marL="0" indent="0" algn="ctr">
              <a:buNone/>
            </a:pPr>
            <a:r>
              <a:rPr lang="en-US" sz="4000" b="1" dirty="0" smtClean="0"/>
              <a:t>We compromise, but never at the expense of our collections.</a:t>
            </a:r>
            <a:br>
              <a:rPr lang="en-US" sz="4000" b="1" dirty="0" smtClean="0"/>
            </a:br>
            <a:r>
              <a:rPr lang="en-US" sz="4000" b="1" dirty="0" smtClean="0"/>
              <a:t> </a:t>
            </a:r>
          </a:p>
          <a:p>
            <a:pPr marL="0" indent="0" algn="ctr">
              <a:buNone/>
            </a:pPr>
            <a:r>
              <a:rPr lang="en-US" sz="4000" b="1" dirty="0" smtClean="0"/>
              <a:t>And we are always right, so arguing with us is futile. </a:t>
            </a:r>
            <a:r>
              <a:rPr lang="en-US" sz="4000" b="1" dirty="0" smtClean="0">
                <a:sym typeface="Wingdings" panose="05000000000000000000" pitchFamily="2" charset="2"/>
              </a:rPr>
              <a:t></a:t>
            </a:r>
            <a:endParaRPr lang="en-US" sz="4000" b="1" dirty="0" smtClean="0"/>
          </a:p>
        </p:txBody>
      </p:sp>
    </p:spTree>
    <p:extLst>
      <p:ext uri="{BB962C8B-B14F-4D97-AF65-F5344CB8AC3E}">
        <p14:creationId xmlns:p14="http://schemas.microsoft.com/office/powerpoint/2010/main" val="30133645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4162"/>
          </a:xfrm>
        </p:spPr>
        <p:txBody>
          <a:bodyPr>
            <a:normAutofit/>
          </a:bodyPr>
          <a:lstStyle/>
          <a:p>
            <a:r>
              <a:rPr lang="en-US" b="1" dirty="0" smtClean="0">
                <a:solidFill>
                  <a:srgbClr val="0070C0"/>
                </a:solidFill>
              </a:rPr>
              <a:t>In other </a:t>
            </a:r>
            <a:r>
              <a:rPr lang="en-US" b="1" dirty="0" smtClean="0">
                <a:solidFill>
                  <a:srgbClr val="0070C0"/>
                </a:solidFill>
              </a:rPr>
              <a:t>words...</a:t>
            </a:r>
            <a:endParaRPr lang="en-US" b="1" dirty="0">
              <a:solidFill>
                <a:srgbClr val="0070C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66800"/>
            <a:ext cx="9144000" cy="51816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486400"/>
            <a:ext cx="1345627" cy="1104900"/>
          </a:xfrm>
          <a:prstGeom prst="rect">
            <a:avLst/>
          </a:prstGeom>
        </p:spPr>
      </p:pic>
    </p:spTree>
    <p:extLst>
      <p:ext uri="{BB962C8B-B14F-4D97-AF65-F5344CB8AC3E}">
        <p14:creationId xmlns:p14="http://schemas.microsoft.com/office/powerpoint/2010/main" val="19093146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smtClean="0">
                <a:solidFill>
                  <a:srgbClr val="0070C0"/>
                </a:solidFill>
              </a:rPr>
              <a:t>How does a regular old thing come to live inside a museum?</a:t>
            </a:r>
            <a:endParaRPr lang="en-US" b="1" dirty="0">
              <a:solidFill>
                <a:srgbClr val="0070C0"/>
              </a:solidFill>
            </a:endParaRPr>
          </a:p>
        </p:txBody>
      </p:sp>
      <p:sp>
        <p:nvSpPr>
          <p:cNvPr id="6" name="TextBox 5"/>
          <p:cNvSpPr txBox="1"/>
          <p:nvPr/>
        </p:nvSpPr>
        <p:spPr>
          <a:xfrm>
            <a:off x="228600" y="2285999"/>
            <a:ext cx="8610600" cy="3046988"/>
          </a:xfrm>
          <a:prstGeom prst="rect">
            <a:avLst/>
          </a:prstGeom>
          <a:noFill/>
        </p:spPr>
        <p:txBody>
          <a:bodyPr wrap="square" rtlCol="0">
            <a:spAutoFit/>
          </a:bodyPr>
          <a:lstStyle/>
          <a:p>
            <a:pPr marL="514350" indent="-514350">
              <a:buAutoNum type="arabicParenBoth"/>
            </a:pPr>
            <a:r>
              <a:rPr lang="en-US" sz="2400" b="1" dirty="0" smtClean="0"/>
              <a:t>Begins with a phone call or email.</a:t>
            </a:r>
          </a:p>
          <a:p>
            <a:endParaRPr lang="en-US" sz="2400" b="1" dirty="0" smtClean="0"/>
          </a:p>
          <a:p>
            <a:endParaRPr lang="en-US" sz="2400" b="1" dirty="0" smtClean="0"/>
          </a:p>
          <a:p>
            <a:r>
              <a:rPr lang="en-US" sz="2400" b="1" dirty="0" smtClean="0"/>
              <a:t>(2) A few questions are asked: </a:t>
            </a:r>
          </a:p>
          <a:p>
            <a:r>
              <a:rPr lang="en-US" sz="2400" b="1" dirty="0" smtClean="0"/>
              <a:t>	a. Does it meet our museum’s Mission Statement? </a:t>
            </a:r>
          </a:p>
          <a:p>
            <a:r>
              <a:rPr lang="en-US" sz="2400" b="1" dirty="0" smtClean="0"/>
              <a:t>	b. Do we have any pieces like this in our collection</a:t>
            </a:r>
            <a:r>
              <a:rPr lang="en-US" sz="2400" b="1" dirty="0" smtClean="0"/>
              <a:t>?</a:t>
            </a:r>
          </a:p>
          <a:p>
            <a:r>
              <a:rPr lang="en-US" sz="2400" b="1" dirty="0"/>
              <a:t>	</a:t>
            </a:r>
            <a:r>
              <a:rPr lang="en-US" sz="2400" b="1" dirty="0" smtClean="0"/>
              <a:t>c.  Is the object in good condition?</a:t>
            </a:r>
            <a:endParaRPr lang="en-US" sz="2400" b="1" dirty="0" smtClean="0"/>
          </a:p>
          <a:p>
            <a:r>
              <a:rPr lang="en-US" sz="2400" b="1" dirty="0" smtClean="0"/>
              <a:t>	</a:t>
            </a:r>
            <a:endParaRPr lang="en-US" b="1" i="1" dirty="0"/>
          </a:p>
        </p:txBody>
      </p:sp>
    </p:spTree>
    <p:extLst>
      <p:ext uri="{BB962C8B-B14F-4D97-AF65-F5344CB8AC3E}">
        <p14:creationId xmlns:p14="http://schemas.microsoft.com/office/powerpoint/2010/main" val="25453413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New Jersey State Museum </a:t>
            </a:r>
            <a:br>
              <a:rPr lang="en-US" b="1" dirty="0" smtClean="0">
                <a:solidFill>
                  <a:srgbClr val="0070C0"/>
                </a:solidFill>
                <a:effectLst>
                  <a:outerShdw blurRad="38100" dist="38100" dir="2700000" algn="tl">
                    <a:srgbClr val="000000">
                      <a:alpha val="43137"/>
                    </a:srgbClr>
                  </a:outerShdw>
                </a:effectLst>
              </a:rPr>
            </a:br>
            <a:r>
              <a:rPr lang="en-US" b="1" dirty="0" smtClean="0">
                <a:solidFill>
                  <a:srgbClr val="0070C0"/>
                </a:solidFill>
                <a:effectLst>
                  <a:outerShdw blurRad="38100" dist="38100" dir="2700000" algn="tl">
                    <a:srgbClr val="000000">
                      <a:alpha val="43137"/>
                    </a:srgbClr>
                  </a:outerShdw>
                </a:effectLst>
              </a:rPr>
              <a:t>Mission Statement</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lgn="ctr">
              <a:buNone/>
            </a:pPr>
            <a:r>
              <a:rPr lang="en-US" dirty="0"/>
              <a:t>As a center of cultural, educational and scientific engagement, the New Jersey State Museum inspires innovation and lifelong learning through collections, research, exhibitions and programs in science, history and art. NJSM engages visitors of all ages and diverse backgrounds in an exploration of New Jersey’s cultural and natural history presented within a global context, fosters state pride, and serves as a cultivator </a:t>
            </a:r>
            <a:r>
              <a:rPr lang="en-US" dirty="0" smtClean="0"/>
              <a:t>of tomorrow’s </a:t>
            </a:r>
            <a:r>
              <a:rPr lang="en-US" dirty="0"/>
              <a:t>leaders.</a:t>
            </a:r>
          </a:p>
        </p:txBody>
      </p:sp>
    </p:spTree>
    <p:extLst>
      <p:ext uri="{BB962C8B-B14F-4D97-AF65-F5344CB8AC3E}">
        <p14:creationId xmlns:p14="http://schemas.microsoft.com/office/powerpoint/2010/main" val="38457093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NJSM Collections Policy: </a:t>
            </a:r>
            <a:br>
              <a:rPr lang="en-US" b="1" dirty="0" smtClean="0">
                <a:solidFill>
                  <a:srgbClr val="0070C0"/>
                </a:solidFill>
                <a:effectLst>
                  <a:outerShdw blurRad="38100" dist="38100" dir="2700000" algn="tl">
                    <a:srgbClr val="000000">
                      <a:alpha val="43137"/>
                    </a:srgbClr>
                  </a:outerShdw>
                </a:effectLst>
              </a:rPr>
            </a:br>
            <a:r>
              <a:rPr lang="en-US" b="1" dirty="0" smtClean="0">
                <a:solidFill>
                  <a:srgbClr val="0070C0"/>
                </a:solidFill>
                <a:effectLst>
                  <a:outerShdw blurRad="38100" dist="38100" dir="2700000" algn="tl">
                    <a:srgbClr val="000000">
                      <a:alpha val="43137"/>
                    </a:srgbClr>
                  </a:outerShdw>
                </a:effectLst>
              </a:rPr>
              <a:t>Cultural History</a:t>
            </a:r>
            <a:endParaRPr lang="en-US" b="1" dirty="0">
              <a:solidFill>
                <a:srgbClr val="0070C0"/>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29464" y="1600200"/>
            <a:ext cx="56850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7053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Donation</a:t>
            </a:r>
            <a:endParaRPr lang="en-US" b="1" dirty="0">
              <a:solidFill>
                <a:srgbClr val="0070C0"/>
              </a:solidFill>
            </a:endParaRPr>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95400"/>
            <a:ext cx="325776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277" y="1295400"/>
            <a:ext cx="3581045" cy="4535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12660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0070C0"/>
                </a:solidFill>
                <a:effectLst>
                  <a:outerShdw blurRad="38100" dist="38100" dir="2700000" algn="tl">
                    <a:srgbClr val="000000">
                      <a:alpha val="43137"/>
                    </a:srgbClr>
                  </a:outerShdw>
                </a:effectLst>
              </a:rPr>
              <a:t>Incoming Loan</a:t>
            </a:r>
            <a:endParaRPr lang="en-US" b="1" dirty="0">
              <a:solidFill>
                <a:srgbClr val="0070C0"/>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6400"/>
            <a:ext cx="3124660" cy="4034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676400"/>
            <a:ext cx="2904209" cy="40470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676401"/>
            <a:ext cx="2602585" cy="2099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244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Outgoing Loan</a:t>
            </a:r>
            <a:endParaRPr lang="en-US" b="1" dirty="0">
              <a:solidFill>
                <a:srgbClr val="0070C0"/>
              </a:solidFill>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81200"/>
            <a:ext cx="282369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981200"/>
            <a:ext cx="2813802" cy="33963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981201"/>
            <a:ext cx="2667000" cy="33963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1724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Collections Committee</a:t>
            </a:r>
          </a:p>
        </p:txBody>
      </p:sp>
      <p:sp>
        <p:nvSpPr>
          <p:cNvPr id="3" name="Content Placeholder 2"/>
          <p:cNvSpPr>
            <a:spLocks noGrp="1"/>
          </p:cNvSpPr>
          <p:nvPr>
            <p:ph idx="1"/>
          </p:nvPr>
        </p:nvSpPr>
        <p:spPr>
          <a:xfrm>
            <a:off x="228600" y="1600200"/>
            <a:ext cx="8458200" cy="4953000"/>
          </a:xfrm>
        </p:spPr>
        <p:txBody>
          <a:bodyPr>
            <a:noAutofit/>
          </a:bodyPr>
          <a:lstStyle/>
          <a:p>
            <a:pPr lvl="1">
              <a:buFont typeface="Wingdings" panose="05000000000000000000" pitchFamily="2" charset="2"/>
              <a:buChar char="Ø"/>
            </a:pPr>
            <a:r>
              <a:rPr lang="en-US" sz="3600" dirty="0" smtClean="0"/>
              <a:t>Consists </a:t>
            </a:r>
            <a:r>
              <a:rPr lang="en-US" sz="3600" dirty="0" smtClean="0"/>
              <a:t>of </a:t>
            </a:r>
            <a:r>
              <a:rPr lang="en-US" sz="3600" dirty="0" smtClean="0"/>
              <a:t>the </a:t>
            </a:r>
            <a:r>
              <a:rPr lang="en-US" sz="3600" dirty="0" smtClean="0"/>
              <a:t>Registrars </a:t>
            </a:r>
            <a:r>
              <a:rPr lang="en-US" sz="3600" dirty="0"/>
              <a:t>and </a:t>
            </a:r>
            <a:r>
              <a:rPr lang="en-US" sz="3600" dirty="0" smtClean="0"/>
              <a:t>Curators of </a:t>
            </a:r>
            <a:r>
              <a:rPr lang="en-US" sz="3600" dirty="0" smtClean="0"/>
              <a:t>all </a:t>
            </a:r>
            <a:r>
              <a:rPr lang="en-US" sz="3600" dirty="0" smtClean="0"/>
              <a:t>four </a:t>
            </a:r>
            <a:r>
              <a:rPr lang="en-US" sz="3600" dirty="0" smtClean="0"/>
              <a:t>Bureaus</a:t>
            </a:r>
          </a:p>
          <a:p>
            <a:pPr lvl="1">
              <a:buFont typeface="Wingdings" panose="05000000000000000000" pitchFamily="2" charset="2"/>
              <a:buChar char="Ø"/>
            </a:pPr>
            <a:r>
              <a:rPr lang="en-US" sz="3600" dirty="0" smtClean="0"/>
              <a:t>Discuss </a:t>
            </a:r>
            <a:r>
              <a:rPr lang="en-US" sz="3600" dirty="0" smtClean="0"/>
              <a:t>if the object fits into the Mission Statement</a:t>
            </a:r>
          </a:p>
          <a:p>
            <a:pPr lvl="1">
              <a:buFont typeface="Wingdings" panose="05000000000000000000" pitchFamily="2" charset="2"/>
              <a:buChar char="Ø"/>
            </a:pPr>
            <a:r>
              <a:rPr lang="en-US" sz="3600" dirty="0" smtClean="0"/>
              <a:t>Decide if we have space</a:t>
            </a:r>
          </a:p>
          <a:p>
            <a:pPr lvl="1">
              <a:buFont typeface="Wingdings" panose="05000000000000000000" pitchFamily="2" charset="2"/>
              <a:buChar char="Ø"/>
            </a:pPr>
            <a:r>
              <a:rPr lang="en-US" sz="3600" dirty="0" smtClean="0"/>
              <a:t>Ultimately it is the decision of the Bureau whether object fits with their collections</a:t>
            </a:r>
          </a:p>
          <a:p>
            <a:pPr lvl="1">
              <a:buFont typeface="Wingdings" panose="05000000000000000000" pitchFamily="2" charset="2"/>
              <a:buChar char="Ø"/>
            </a:pPr>
            <a:endParaRPr lang="en-US" sz="3600" dirty="0"/>
          </a:p>
        </p:txBody>
      </p:sp>
    </p:spTree>
    <p:extLst>
      <p:ext uri="{BB962C8B-B14F-4D97-AF65-F5344CB8AC3E}">
        <p14:creationId xmlns:p14="http://schemas.microsoft.com/office/powerpoint/2010/main" val="4249924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763</Words>
  <Application>Microsoft Office PowerPoint</Application>
  <PresentationFormat>On-screen Show (4:3)</PresentationFormat>
  <Paragraphs>315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Collections Management </vt:lpstr>
      <vt:lpstr>What is a Registrar?</vt:lpstr>
      <vt:lpstr>How does a regular old thing come to live inside a museum?</vt:lpstr>
      <vt:lpstr>New Jersey State Museum  Mission Statement</vt:lpstr>
      <vt:lpstr>NJSM Collections Policy:  Cultural History</vt:lpstr>
      <vt:lpstr>Donation</vt:lpstr>
      <vt:lpstr>Incoming Loan</vt:lpstr>
      <vt:lpstr>Outgoing Loan</vt:lpstr>
      <vt:lpstr>Collections Committee</vt:lpstr>
      <vt:lpstr>PowerPoint Presentation</vt:lpstr>
      <vt:lpstr>Accession Report</vt:lpstr>
      <vt:lpstr>Cataloging</vt:lpstr>
      <vt:lpstr>Photography</vt:lpstr>
      <vt:lpstr>Numbering</vt:lpstr>
      <vt:lpstr>Storage</vt:lpstr>
      <vt:lpstr>Off-Site Storage Space</vt:lpstr>
      <vt:lpstr>Cultural History Exhibits</vt:lpstr>
      <vt:lpstr>PowerPoint Presentation</vt:lpstr>
      <vt:lpstr>PowerPoint Presentation</vt:lpstr>
      <vt:lpstr>PowerPoint Presentation</vt:lpstr>
      <vt:lpstr>PowerPoint Presentation</vt:lpstr>
      <vt:lpstr>PowerPoint Presentation</vt:lpstr>
      <vt:lpstr>PowerPoint Presentation</vt:lpstr>
      <vt:lpstr>Mounts: Pretty Big Things</vt:lpstr>
      <vt:lpstr>PowerPoint Presentation</vt:lpstr>
      <vt:lpstr>PowerPoint Presentation</vt:lpstr>
      <vt:lpstr>In other words...</vt:lpstr>
    </vt:vector>
  </TitlesOfParts>
  <Company>Office of Treasury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Collections Management</dc:title>
  <dc:creator>Andras, Paula</dc:creator>
  <cp:lastModifiedBy>Andras, Paula</cp:lastModifiedBy>
  <cp:revision>42</cp:revision>
  <cp:lastPrinted>2015-09-03T16:53:32Z</cp:lastPrinted>
  <dcterms:created xsi:type="dcterms:W3CDTF">2015-08-26T18:34:13Z</dcterms:created>
  <dcterms:modified xsi:type="dcterms:W3CDTF">2015-09-03T16:54:06Z</dcterms:modified>
</cp:coreProperties>
</file>